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28" autoAdjust="0"/>
    <p:restoredTop sz="93625" autoAdjust="0"/>
  </p:normalViewPr>
  <p:slideViewPr>
    <p:cSldViewPr snapToGrid="0" snapToObjects="1">
      <p:cViewPr varScale="1">
        <p:scale>
          <a:sx n="106" d="100"/>
          <a:sy n="106" d="100"/>
        </p:scale>
        <p:origin x="121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685667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Trapenard/IBM_AppliedDataScience_Capstone/blob/main/jupyter-labs-webscraping.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github.com/ATrapenard/IBM_AppliedDataScience_Capstone/blob/main/labs-jupyter-spacex-Data%20wrangling.ipynb" TargetMode="External"/><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ATrapenard/IBM_AppliedDataScience_Capstone/blob/main/jupyter-labs-eda-dataviz.ipynb.jupyterlite.ipynb"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Trapenard/IBM_AppliedDataScience_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Trapenard/IBM_AppliedDataScience_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Trapenard/IBM_AppliedDataScience_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ATrapenard/IBM_AppliedDataScience_Capstone/blob/main/SpaceX_Machine_Learning_Prediction_Part_5.jupyterlite.ipynb" TargetMode="External"/><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Trapenard/IBM_AppliedDataScience_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Alan Trapenard</a:t>
            </a:r>
          </a:p>
          <a:p>
            <a:r>
              <a:rPr lang="en-US">
                <a:solidFill>
                  <a:schemeClr val="bg2"/>
                </a:solidFill>
                <a:latin typeface="Abadi" panose="020B0604020104020204" pitchFamily="34" charset="0"/>
                <a:ea typeface="SF Pro" pitchFamily="2" charset="0"/>
                <a:cs typeface="SF Pro" pitchFamily="2" charset="0"/>
              </a:rPr>
              <a:t>January 30, </a:t>
            </a:r>
            <a:r>
              <a:rPr lang="en-US" dirty="0">
                <a:solidFill>
                  <a:schemeClr val="bg2"/>
                </a:solidFill>
                <a:latin typeface="Abadi" panose="020B0604020104020204" pitchFamily="34" charset="0"/>
                <a:ea typeface="SF Pro" pitchFamily="2" charset="0"/>
                <a:cs typeface="SF Pro" pitchFamily="2" charset="0"/>
              </a:rPr>
              <a:t>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Wikipedia Scraped HTML -&gt;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Object -&gt; Parse Tables to </a:t>
            </a:r>
            <a:r>
              <a:rPr lang="en-US" sz="2200" dirty="0" err="1">
                <a:solidFill>
                  <a:schemeClr val="accent3">
                    <a:lumMod val="25000"/>
                  </a:schemeClr>
                </a:solidFill>
                <a:latin typeface="Abadi" panose="020B0604020104020204" pitchFamily="34" charset="0"/>
              </a:rPr>
              <a:t>Dict</a:t>
            </a:r>
            <a:r>
              <a:rPr lang="en-US" sz="2200" dirty="0">
                <a:solidFill>
                  <a:schemeClr val="accent3">
                    <a:lumMod val="25000"/>
                  </a:schemeClr>
                </a:solidFill>
                <a:latin typeface="Abadi" panose="020B0604020104020204" pitchFamily="34" charset="0"/>
              </a:rPr>
              <a:t>-&gt;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https://github.com/ATrapenard/IBM_AppliedDataScience_Capstone/blob/main/jupyter-labs-webscraping.ipynb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91706954-FD9F-9A3F-40F3-3BD2BC6A7454}"/>
              </a:ext>
            </a:extLst>
          </p:cNvPr>
          <p:cNvPicPr>
            <a:picLocks noChangeAspect="1"/>
          </p:cNvPicPr>
          <p:nvPr/>
        </p:nvPicPr>
        <p:blipFill>
          <a:blip r:embed="rId4"/>
          <a:stretch>
            <a:fillRect/>
          </a:stretch>
        </p:blipFill>
        <p:spPr>
          <a:xfrm>
            <a:off x="5913839" y="1765877"/>
            <a:ext cx="5457423" cy="835241"/>
          </a:xfrm>
          <a:prstGeom prst="rect">
            <a:avLst/>
          </a:prstGeom>
        </p:spPr>
      </p:pic>
      <p:pic>
        <p:nvPicPr>
          <p:cNvPr id="9" name="Picture 8">
            <a:extLst>
              <a:ext uri="{FF2B5EF4-FFF2-40B4-BE49-F238E27FC236}">
                <a16:creationId xmlns:a16="http://schemas.microsoft.com/office/drawing/2014/main" id="{284CA280-CF1E-001D-0953-7C4968019D94}"/>
              </a:ext>
            </a:extLst>
          </p:cNvPr>
          <p:cNvPicPr>
            <a:picLocks noChangeAspect="1"/>
          </p:cNvPicPr>
          <p:nvPr/>
        </p:nvPicPr>
        <p:blipFill>
          <a:blip r:embed="rId5"/>
          <a:stretch>
            <a:fillRect/>
          </a:stretch>
        </p:blipFill>
        <p:spPr>
          <a:xfrm>
            <a:off x="5913840" y="2601119"/>
            <a:ext cx="5457423" cy="585205"/>
          </a:xfrm>
          <a:prstGeom prst="rect">
            <a:avLst/>
          </a:prstGeom>
        </p:spPr>
      </p:pic>
      <p:pic>
        <p:nvPicPr>
          <p:cNvPr id="12" name="Picture 11">
            <a:extLst>
              <a:ext uri="{FF2B5EF4-FFF2-40B4-BE49-F238E27FC236}">
                <a16:creationId xmlns:a16="http://schemas.microsoft.com/office/drawing/2014/main" id="{841084BB-F1F6-2B33-FC2D-A9BDD844BAA7}"/>
              </a:ext>
            </a:extLst>
          </p:cNvPr>
          <p:cNvPicPr>
            <a:picLocks noChangeAspect="1"/>
          </p:cNvPicPr>
          <p:nvPr/>
        </p:nvPicPr>
        <p:blipFill>
          <a:blip r:embed="rId6"/>
          <a:stretch>
            <a:fillRect/>
          </a:stretch>
        </p:blipFill>
        <p:spPr>
          <a:xfrm>
            <a:off x="5913840" y="3207471"/>
            <a:ext cx="5443134" cy="981219"/>
          </a:xfrm>
          <a:prstGeom prst="rect">
            <a:avLst/>
          </a:prstGeom>
        </p:spPr>
      </p:pic>
      <p:pic>
        <p:nvPicPr>
          <p:cNvPr id="14" name="Picture 13">
            <a:extLst>
              <a:ext uri="{FF2B5EF4-FFF2-40B4-BE49-F238E27FC236}">
                <a16:creationId xmlns:a16="http://schemas.microsoft.com/office/drawing/2014/main" id="{67A751A9-9027-603A-DCB9-D49220F9A82E}"/>
              </a:ext>
            </a:extLst>
          </p:cNvPr>
          <p:cNvPicPr>
            <a:picLocks noChangeAspect="1"/>
          </p:cNvPicPr>
          <p:nvPr/>
        </p:nvPicPr>
        <p:blipFill>
          <a:blip r:embed="rId7"/>
          <a:stretch>
            <a:fillRect/>
          </a:stretch>
        </p:blipFill>
        <p:spPr>
          <a:xfrm>
            <a:off x="5910261" y="4188690"/>
            <a:ext cx="5457423" cy="181047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200" dirty="0">
                <a:solidFill>
                  <a:schemeClr val="accent3">
                    <a:lumMod val="25000"/>
                  </a:schemeClr>
                </a:solidFill>
                <a:latin typeface="Abadi" panose="020B0604020104020204" pitchFamily="34" charset="0"/>
              </a:rPr>
              <a:t>Summary information on Orbits and Launch Sites -&gt; Summary information on Landing Outcomes -&gt; Create new ‘Class’ Feature for subsequent analysis</a:t>
            </a:r>
          </a:p>
          <a:p>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https://github.com/ATrapenard/IBM_AppliedDataScience_Capstone/blob/main/labs-jupyter-spacex-Data%20wrangling.ipynb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5FAB1951-02A8-9310-7232-12AE60C45395}"/>
              </a:ext>
            </a:extLst>
          </p:cNvPr>
          <p:cNvPicPr>
            <a:picLocks noChangeAspect="1"/>
          </p:cNvPicPr>
          <p:nvPr/>
        </p:nvPicPr>
        <p:blipFill>
          <a:blip r:embed="rId4"/>
          <a:stretch>
            <a:fillRect/>
          </a:stretch>
        </p:blipFill>
        <p:spPr>
          <a:xfrm>
            <a:off x="6051777" y="1314280"/>
            <a:ext cx="5325989" cy="903819"/>
          </a:xfrm>
          <a:prstGeom prst="rect">
            <a:avLst/>
          </a:prstGeom>
        </p:spPr>
      </p:pic>
      <p:pic>
        <p:nvPicPr>
          <p:cNvPr id="7" name="Picture 6">
            <a:extLst>
              <a:ext uri="{FF2B5EF4-FFF2-40B4-BE49-F238E27FC236}">
                <a16:creationId xmlns:a16="http://schemas.microsoft.com/office/drawing/2014/main" id="{5F671955-0D6F-EB83-34E9-5CD0DEBD7A0E}"/>
              </a:ext>
            </a:extLst>
          </p:cNvPr>
          <p:cNvPicPr>
            <a:picLocks noChangeAspect="1"/>
          </p:cNvPicPr>
          <p:nvPr/>
        </p:nvPicPr>
        <p:blipFill>
          <a:blip r:embed="rId5"/>
          <a:stretch>
            <a:fillRect/>
          </a:stretch>
        </p:blipFill>
        <p:spPr>
          <a:xfrm>
            <a:off x="6033785" y="2218099"/>
            <a:ext cx="5361972" cy="1143128"/>
          </a:xfrm>
          <a:prstGeom prst="rect">
            <a:avLst/>
          </a:prstGeom>
        </p:spPr>
      </p:pic>
      <p:pic>
        <p:nvPicPr>
          <p:cNvPr id="10" name="Picture 9">
            <a:extLst>
              <a:ext uri="{FF2B5EF4-FFF2-40B4-BE49-F238E27FC236}">
                <a16:creationId xmlns:a16="http://schemas.microsoft.com/office/drawing/2014/main" id="{220854BD-BEEF-B174-E6CA-696E0B8AB329}"/>
              </a:ext>
            </a:extLst>
          </p:cNvPr>
          <p:cNvPicPr>
            <a:picLocks noChangeAspect="1"/>
          </p:cNvPicPr>
          <p:nvPr/>
        </p:nvPicPr>
        <p:blipFill>
          <a:blip r:embed="rId6"/>
          <a:stretch>
            <a:fillRect/>
          </a:stretch>
        </p:blipFill>
        <p:spPr>
          <a:xfrm>
            <a:off x="6051777" y="3361227"/>
            <a:ext cx="5361974" cy="1381993"/>
          </a:xfrm>
          <a:prstGeom prst="rect">
            <a:avLst/>
          </a:prstGeom>
        </p:spPr>
      </p:pic>
      <p:pic>
        <p:nvPicPr>
          <p:cNvPr id="12" name="Picture 11">
            <a:extLst>
              <a:ext uri="{FF2B5EF4-FFF2-40B4-BE49-F238E27FC236}">
                <a16:creationId xmlns:a16="http://schemas.microsoft.com/office/drawing/2014/main" id="{A5FF13F0-7F56-536C-3A51-A613C997C2F6}"/>
              </a:ext>
            </a:extLst>
          </p:cNvPr>
          <p:cNvPicPr>
            <a:picLocks noChangeAspect="1"/>
          </p:cNvPicPr>
          <p:nvPr/>
        </p:nvPicPr>
        <p:blipFill>
          <a:blip r:embed="rId7"/>
          <a:stretch>
            <a:fillRect/>
          </a:stretch>
        </p:blipFill>
        <p:spPr>
          <a:xfrm>
            <a:off x="6027811" y="4742924"/>
            <a:ext cx="5361973" cy="1090674"/>
          </a:xfrm>
          <a:prstGeom prst="rect">
            <a:avLst/>
          </a:prstGeom>
        </p:spPr>
      </p:pic>
      <p:pic>
        <p:nvPicPr>
          <p:cNvPr id="14" name="Picture 13">
            <a:extLst>
              <a:ext uri="{FF2B5EF4-FFF2-40B4-BE49-F238E27FC236}">
                <a16:creationId xmlns:a16="http://schemas.microsoft.com/office/drawing/2014/main" id="{9FBB9551-990D-B4A3-B00E-4487064A7919}"/>
              </a:ext>
            </a:extLst>
          </p:cNvPr>
          <p:cNvPicPr>
            <a:picLocks noChangeAspect="1"/>
          </p:cNvPicPr>
          <p:nvPr/>
        </p:nvPicPr>
        <p:blipFill>
          <a:blip r:embed="rId8"/>
          <a:stretch>
            <a:fillRect/>
          </a:stretch>
        </p:blipFill>
        <p:spPr>
          <a:xfrm>
            <a:off x="6027812" y="5779648"/>
            <a:ext cx="5367946" cy="36153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62559" y="3630757"/>
            <a:ext cx="4057177" cy="268592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Our initial visualizations explored relationships between Flight Number vs. Launch Site, Payload vs. Launch Site, Success vs. Orbit, Flight Number vs. Orbit, and the Yearly Launch Success Trends</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EE6DC623-E216-FFD0-AA10-CA1F2F720D59}"/>
              </a:ext>
            </a:extLst>
          </p:cNvPr>
          <p:cNvPicPr>
            <a:picLocks noChangeAspect="1"/>
          </p:cNvPicPr>
          <p:nvPr/>
        </p:nvPicPr>
        <p:blipFill>
          <a:blip r:embed="rId3"/>
          <a:stretch>
            <a:fillRect/>
          </a:stretch>
        </p:blipFill>
        <p:spPr>
          <a:xfrm>
            <a:off x="770011" y="1298557"/>
            <a:ext cx="3092548" cy="2331554"/>
          </a:xfrm>
          <a:prstGeom prst="rect">
            <a:avLst/>
          </a:prstGeom>
        </p:spPr>
      </p:pic>
      <p:pic>
        <p:nvPicPr>
          <p:cNvPr id="1026" name="Picture 2">
            <a:extLst>
              <a:ext uri="{FF2B5EF4-FFF2-40B4-BE49-F238E27FC236}">
                <a16:creationId xmlns:a16="http://schemas.microsoft.com/office/drawing/2014/main" id="{65BC577E-EA63-ACCE-897C-FC2B95B58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3614251"/>
            <a:ext cx="3092548" cy="27024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8AB62EC-F964-5F32-DF21-1F3139EB4C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559" y="1298886"/>
            <a:ext cx="2933839" cy="23315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B9AA5D-7223-41E3-A2DA-B03EFD47F692}"/>
              </a:ext>
            </a:extLst>
          </p:cNvPr>
          <p:cNvSpPr txBox="1"/>
          <p:nvPr/>
        </p:nvSpPr>
        <p:spPr>
          <a:xfrm>
            <a:off x="7119685" y="1611517"/>
            <a:ext cx="4528926"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badi" panose="020B0604020104020204" pitchFamily="34" charset="0"/>
              </a:rPr>
              <a:t>The link to the notebook is: </a:t>
            </a:r>
            <a:r>
              <a:rPr lang="en-US" sz="2400" dirty="0">
                <a:latin typeface="Abadi" panose="020B0604020104020204" pitchFamily="34" charset="0"/>
                <a:hlinkClick r:id="rId6"/>
              </a:rPr>
              <a:t>https://github.com/ATrapenard/IBM_AppliedDataScience_Capstone/blob/main/jupyter-labs-eda-dataviz.ipynb.jupyterlite.ipynb</a:t>
            </a:r>
            <a:r>
              <a:rPr lang="en-US" sz="2400" dirty="0">
                <a:latin typeface="Abadi" panose="020B0604020104020204" pitchFamily="34" charset="0"/>
              </a:rPr>
              <a:t>	 </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SpaceX Data was loaded into a SQLite .</a:t>
            </a:r>
            <a:r>
              <a:rPr lang="en-US" sz="2200" dirty="0" err="1">
                <a:solidFill>
                  <a:schemeClr val="accent3">
                    <a:lumMod val="25000"/>
                  </a:schemeClr>
                </a:solidFill>
                <a:latin typeface="Abadi"/>
              </a:rPr>
              <a:t>db</a:t>
            </a:r>
            <a:r>
              <a:rPr lang="en-US" sz="2200" dirty="0">
                <a:solidFill>
                  <a:schemeClr val="accent3">
                    <a:lumMod val="25000"/>
                  </a:schemeClr>
                </a:solidFill>
                <a:latin typeface="Abadi"/>
              </a:rPr>
              <a:t> file to create the dataset we are going to reference</a:t>
            </a:r>
          </a:p>
          <a:p>
            <a:pPr>
              <a:lnSpc>
                <a:spcPct val="100000"/>
              </a:lnSpc>
              <a:spcBef>
                <a:spcPts val="1400"/>
              </a:spcBef>
            </a:pPr>
            <a:r>
              <a:rPr lang="en-US" sz="2200" dirty="0">
                <a:solidFill>
                  <a:schemeClr val="accent3">
                    <a:lumMod val="25000"/>
                  </a:schemeClr>
                </a:solidFill>
                <a:latin typeface="Abadi" panose="020B0604020104020204" pitchFamily="34" charset="0"/>
              </a:rPr>
              <a:t>EDA Query Objectives:</a:t>
            </a:r>
          </a:p>
          <a:p>
            <a:pPr lvl="1">
              <a:lnSpc>
                <a:spcPct val="100000"/>
              </a:lnSpc>
              <a:spcBef>
                <a:spcPts val="1400"/>
              </a:spcBef>
            </a:pPr>
            <a:r>
              <a:rPr lang="en-US" sz="1800" dirty="0">
                <a:solidFill>
                  <a:schemeClr val="accent3">
                    <a:lumMod val="25000"/>
                  </a:schemeClr>
                </a:solidFill>
                <a:latin typeface="Abadi" panose="020B0604020104020204" pitchFamily="34" charset="0"/>
              </a:rPr>
              <a:t>Names of unique Launch Sites </a:t>
            </a:r>
          </a:p>
          <a:p>
            <a:pPr lvl="1">
              <a:lnSpc>
                <a:spcPct val="100000"/>
              </a:lnSpc>
              <a:spcBef>
                <a:spcPts val="1400"/>
              </a:spcBef>
            </a:pPr>
            <a:r>
              <a:rPr lang="en-US" sz="1800" dirty="0">
                <a:solidFill>
                  <a:schemeClr val="accent3">
                    <a:lumMod val="25000"/>
                  </a:schemeClr>
                </a:solidFill>
                <a:latin typeface="Abadi" panose="020B0604020104020204" pitchFamily="34" charset="0"/>
              </a:rPr>
              <a:t>“CCA” Launch Site Records</a:t>
            </a:r>
          </a:p>
          <a:p>
            <a:pPr lvl="1">
              <a:lnSpc>
                <a:spcPct val="100000"/>
              </a:lnSpc>
              <a:spcBef>
                <a:spcPts val="1400"/>
              </a:spcBef>
            </a:pPr>
            <a:r>
              <a:rPr lang="en-US" sz="1800" dirty="0">
                <a:solidFill>
                  <a:schemeClr val="accent3">
                    <a:lumMod val="25000"/>
                  </a:schemeClr>
                </a:solidFill>
                <a:latin typeface="Abadi" panose="020B0604020104020204" pitchFamily="34" charset="0"/>
              </a:rPr>
              <a:t>Total Payload Mass carried by boosters with NASA as the associated Customer</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List Booster Versions that have successfully landed on a Drone Ship with designated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Versions recorded to carry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2015 Launch Records by Month</a:t>
            </a:r>
            <a:r>
              <a:rPr lang="en-US" dirty="0">
                <a:latin typeface="Abadi" panose="020B0604020104020204" pitchFamily="34" charset="0"/>
              </a:rPr>
              <a:t>	</a:t>
            </a:r>
          </a:p>
          <a:p>
            <a:endParaRPr lang="en-US"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3B5943C4-78FA-A49D-A05C-3457B9F3C077}"/>
              </a:ext>
            </a:extLst>
          </p:cNvPr>
          <p:cNvSpPr txBox="1"/>
          <p:nvPr/>
        </p:nvSpPr>
        <p:spPr>
          <a:xfrm>
            <a:off x="6095999" y="126749"/>
            <a:ext cx="5325989" cy="1200329"/>
          </a:xfrm>
          <a:prstGeom prst="rect">
            <a:avLst/>
          </a:prstGeom>
          <a:noFill/>
        </p:spPr>
        <p:txBody>
          <a:bodyPr wrap="square" rtlCol="0">
            <a:spAutoFit/>
          </a:bodyPr>
          <a:lstStyle/>
          <a:p>
            <a:r>
              <a:rPr lang="en-US" sz="1800" dirty="0">
                <a:latin typeface="Abadi" panose="020B0604020104020204" pitchFamily="34" charset="0"/>
              </a:rPr>
              <a:t>The link to the notebook is: </a:t>
            </a:r>
            <a:r>
              <a:rPr lang="en-US" sz="1800" dirty="0">
                <a:latin typeface="Abadi" panose="020B0604020104020204" pitchFamily="34" charset="0"/>
                <a:hlinkClick r:id="rId3"/>
              </a:rPr>
              <a:t>https://github.com/ATrapenard/IBM_AppliedDataScience_Capstone/blob/main/jupyter-labs-eda-sql-coursera_sqllite.ipynb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nearby coastlines, nearby cities, nearby railways, and nearby highways.</a:t>
            </a:r>
          </a:p>
          <a:p>
            <a:pPr>
              <a:lnSpc>
                <a:spcPct val="100000"/>
              </a:lnSpc>
              <a:spcBef>
                <a:spcPts val="1400"/>
              </a:spcBef>
            </a:pPr>
            <a:r>
              <a:rPr lang="en-US" sz="2200" dirty="0">
                <a:solidFill>
                  <a:schemeClr val="accent3">
                    <a:lumMod val="25000"/>
                  </a:schemeClr>
                </a:solidFill>
                <a:latin typeface="Abadi" panose="020B0604020104020204" pitchFamily="34" charset="0"/>
              </a:rPr>
              <a:t>We added Markers to our Launch Sites to be able to visualize the distribution/location</a:t>
            </a:r>
          </a:p>
          <a:p>
            <a:pPr>
              <a:lnSpc>
                <a:spcPct val="100000"/>
              </a:lnSpc>
              <a:spcBef>
                <a:spcPts val="1400"/>
              </a:spcBef>
            </a:pPr>
            <a:r>
              <a:rPr lang="en-US" sz="2200" dirty="0">
                <a:solidFill>
                  <a:schemeClr val="accent3">
                    <a:lumMod val="25000"/>
                  </a:schemeClr>
                </a:solidFill>
                <a:latin typeface="Abadi" panose="020B0604020104020204" pitchFamily="34" charset="0"/>
              </a:rPr>
              <a:t>We used colored marker clusters to identify the Launch Outcomes from each Site</a:t>
            </a:r>
          </a:p>
          <a:p>
            <a:pPr>
              <a:lnSpc>
                <a:spcPct val="100000"/>
              </a:lnSpc>
              <a:spcBef>
                <a:spcPts val="1400"/>
              </a:spcBef>
            </a:pPr>
            <a:r>
              <a:rPr lang="en-US" sz="2200" dirty="0">
                <a:solidFill>
                  <a:schemeClr val="accent3">
                    <a:lumMod val="25000"/>
                  </a:schemeClr>
                </a:solidFill>
                <a:latin typeface="Abadi" panose="020B0604020104020204" pitchFamily="34" charset="0"/>
              </a:rPr>
              <a:t>We used </a:t>
            </a:r>
            <a:r>
              <a:rPr lang="en-US" sz="2200" dirty="0" err="1">
                <a:solidFill>
                  <a:schemeClr val="accent3">
                    <a:lumMod val="25000"/>
                  </a:schemeClr>
                </a:solidFill>
                <a:latin typeface="Abadi" panose="020B0604020104020204" pitchFamily="34" charset="0"/>
              </a:rPr>
              <a:t>PolyLines</a:t>
            </a:r>
            <a:r>
              <a:rPr lang="en-US" sz="2200" dirty="0">
                <a:solidFill>
                  <a:schemeClr val="accent3">
                    <a:lumMod val="25000"/>
                  </a:schemeClr>
                </a:solidFill>
                <a:latin typeface="Abadi" panose="020B0604020104020204" pitchFamily="34" charset="0"/>
              </a:rPr>
              <a:t> to visualize the distance of each Launch Site to their closest coastlines, cities, railways, and highways</a:t>
            </a:r>
          </a:p>
          <a:p>
            <a:pPr>
              <a:lnSpc>
                <a:spcPct val="100000"/>
              </a:lnSpc>
              <a:spcBef>
                <a:spcPts val="1400"/>
              </a:spcBef>
            </a:pPr>
            <a:r>
              <a:rPr lang="en-US" sz="2200" dirty="0">
                <a:solidFill>
                  <a:schemeClr val="accent3">
                    <a:lumMod val="25000"/>
                  </a:schemeClr>
                </a:solidFill>
                <a:latin typeface="Abadi" panose="020B0604020104020204" pitchFamily="34" charset="0"/>
              </a:rPr>
              <a:t>These </a:t>
            </a:r>
            <a:r>
              <a:rPr lang="en-US" sz="2200" dirty="0" err="1">
                <a:solidFill>
                  <a:schemeClr val="accent3">
                    <a:lumMod val="25000"/>
                  </a:schemeClr>
                </a:solidFill>
                <a:latin typeface="Abadi" panose="020B0604020104020204" pitchFamily="34" charset="0"/>
              </a:rPr>
              <a:t>PolyLines</a:t>
            </a:r>
            <a:r>
              <a:rPr lang="en-US" sz="2200" dirty="0">
                <a:solidFill>
                  <a:schemeClr val="accent3">
                    <a:lumMod val="25000"/>
                  </a:schemeClr>
                </a:solidFill>
                <a:latin typeface="Abadi" panose="020B0604020104020204" pitchFamily="34" charset="0"/>
              </a:rPr>
              <a:t> were used to answer the questions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near railways?  Highways?  Coastlines? </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a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this notebook is: </a:t>
            </a:r>
            <a:r>
              <a:rPr lang="en-US" sz="2200" dirty="0">
                <a:solidFill>
                  <a:schemeClr val="accent3">
                    <a:lumMod val="25000"/>
                  </a:schemeClr>
                </a:solidFill>
                <a:latin typeface="Abadi" panose="020B0604020104020204" pitchFamily="34" charset="0"/>
                <a:hlinkClick r:id="rId3"/>
              </a:rPr>
              <a:t>https://github.com/ATrapenard/IBM_AppliedDataScience_Capstone/blob/main/lab_jupyter_launch_site_location.jupyterlite.ipynb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create an interactive dashboard for Launch Site statistics</a:t>
            </a:r>
          </a:p>
          <a:p>
            <a:pPr>
              <a:lnSpc>
                <a:spcPct val="100000"/>
              </a:lnSpc>
              <a:spcBef>
                <a:spcPts val="1400"/>
              </a:spcBef>
            </a:pPr>
            <a:r>
              <a:rPr lang="en-US" sz="2200" dirty="0">
                <a:solidFill>
                  <a:schemeClr val="accent3">
                    <a:lumMod val="25000"/>
                  </a:schemeClr>
                </a:solidFill>
                <a:latin typeface="Abadi" panose="020B0604020104020204" pitchFamily="34" charset="0"/>
              </a:rPr>
              <a:t>We used Pie Charts to visualize Launch Outcomes by Site or for all Sites</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Payload Range Slider to dictate the range for the subsequent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We used Scatter Plots to visualize the relationship between Launch Site, Launch Outcomes, and Booster Version based on a given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https://github.com/ATrapenard/IBM_AppliedDataScience_Capstone/blob/main/spacex_dash_app.py</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14124"/>
            <a:ext cx="5325990"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loading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we transformed the data using a Scaler, then split it into Training and Testing groups</a:t>
            </a:r>
          </a:p>
          <a:p>
            <a:pPr>
              <a:lnSpc>
                <a:spcPct val="100000"/>
              </a:lnSpc>
              <a:spcBef>
                <a:spcPts val="1400"/>
              </a:spcBef>
            </a:pPr>
            <a:r>
              <a:rPr lang="en-US" sz="2200" dirty="0">
                <a:solidFill>
                  <a:schemeClr val="accent3">
                    <a:lumMod val="25000"/>
                  </a:schemeClr>
                </a:solidFill>
                <a:latin typeface="Abadi" panose="020B0604020104020204" pitchFamily="34" charset="0"/>
              </a:rPr>
              <a:t>After transforming our cleaned data we created 4 different models (Logistic Regression, Decision Tree, SVM, and KNN)</a:t>
            </a:r>
          </a:p>
          <a:p>
            <a:pPr>
              <a:lnSpc>
                <a:spcPct val="100000"/>
              </a:lnSpc>
              <a:spcBef>
                <a:spcPts val="1400"/>
              </a:spcBef>
            </a:pPr>
            <a:r>
              <a:rPr lang="en-US" sz="2200" dirty="0">
                <a:solidFill>
                  <a:schemeClr val="accent3">
                    <a:lumMod val="25000"/>
                  </a:schemeClr>
                </a:solidFill>
                <a:latin typeface="Abadi" panose="020B0604020104020204" pitchFamily="34" charset="0"/>
              </a:rPr>
              <a:t>These models were put through a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method to extract the best hyperparameters for each model.</a:t>
            </a:r>
          </a:p>
          <a:p>
            <a:pPr>
              <a:lnSpc>
                <a:spcPct val="100000"/>
              </a:lnSpc>
              <a:spcBef>
                <a:spcPts val="1400"/>
              </a:spcBef>
            </a:pPr>
            <a:r>
              <a:rPr lang="en-US" sz="2200" dirty="0">
                <a:solidFill>
                  <a:schemeClr val="accent3">
                    <a:lumMod val="25000"/>
                  </a:schemeClr>
                </a:solidFill>
                <a:latin typeface="Abadi" panose="020B0604020104020204" pitchFamily="34" charset="0"/>
              </a:rPr>
              <a:t>These hyperparameters were then input into each respective model and the accuracies were compared to extract the best performing model</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this notebook is: </a:t>
            </a:r>
            <a:r>
              <a:rPr lang="en-US" sz="2200" dirty="0">
                <a:solidFill>
                  <a:schemeClr val="accent3">
                    <a:lumMod val="25000"/>
                  </a:schemeClr>
                </a:solidFill>
                <a:latin typeface="Abadi" panose="020B0604020104020204" pitchFamily="34" charset="0"/>
                <a:hlinkClick r:id="rId3"/>
              </a:rPr>
              <a:t>https://github.com/ATrapenard/IBM_AppliedDataScience_Capstone/blob/main/SpaceX_Machine_Learning_Prediction_Part_5.jupyterlite.ipynb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12" name="Picture 11">
            <a:extLst>
              <a:ext uri="{FF2B5EF4-FFF2-40B4-BE49-F238E27FC236}">
                <a16:creationId xmlns:a16="http://schemas.microsoft.com/office/drawing/2014/main" id="{493774AD-DAC2-E3A4-D892-B5B8EBD39102}"/>
              </a:ext>
            </a:extLst>
          </p:cNvPr>
          <p:cNvPicPr>
            <a:picLocks noChangeAspect="1"/>
          </p:cNvPicPr>
          <p:nvPr/>
        </p:nvPicPr>
        <p:blipFill>
          <a:blip r:embed="rId4"/>
          <a:stretch>
            <a:fillRect/>
          </a:stretch>
        </p:blipFill>
        <p:spPr>
          <a:xfrm>
            <a:off x="6096001" y="1314124"/>
            <a:ext cx="6095999" cy="1845536"/>
          </a:xfrm>
          <a:prstGeom prst="rect">
            <a:avLst/>
          </a:prstGeom>
        </p:spPr>
      </p:pic>
      <p:pic>
        <p:nvPicPr>
          <p:cNvPr id="14" name="Picture 13">
            <a:extLst>
              <a:ext uri="{FF2B5EF4-FFF2-40B4-BE49-F238E27FC236}">
                <a16:creationId xmlns:a16="http://schemas.microsoft.com/office/drawing/2014/main" id="{D85C7C98-0850-ECBE-5D01-26606E96E122}"/>
              </a:ext>
            </a:extLst>
          </p:cNvPr>
          <p:cNvPicPr>
            <a:picLocks noChangeAspect="1"/>
          </p:cNvPicPr>
          <p:nvPr/>
        </p:nvPicPr>
        <p:blipFill>
          <a:blip r:embed="rId5"/>
          <a:stretch>
            <a:fillRect/>
          </a:stretch>
        </p:blipFill>
        <p:spPr>
          <a:xfrm>
            <a:off x="6096000" y="3173222"/>
            <a:ext cx="6096000" cy="1845536"/>
          </a:xfrm>
          <a:prstGeom prst="rect">
            <a:avLst/>
          </a:prstGeom>
        </p:spPr>
      </p:pic>
      <p:pic>
        <p:nvPicPr>
          <p:cNvPr id="16" name="Picture 15">
            <a:extLst>
              <a:ext uri="{FF2B5EF4-FFF2-40B4-BE49-F238E27FC236}">
                <a16:creationId xmlns:a16="http://schemas.microsoft.com/office/drawing/2014/main" id="{2877E5BE-752F-94BD-09AF-D067E170DBC5}"/>
              </a:ext>
            </a:extLst>
          </p:cNvPr>
          <p:cNvPicPr>
            <a:picLocks noChangeAspect="1"/>
          </p:cNvPicPr>
          <p:nvPr/>
        </p:nvPicPr>
        <p:blipFill>
          <a:blip r:embed="rId6"/>
          <a:stretch>
            <a:fillRect/>
          </a:stretch>
        </p:blipFill>
        <p:spPr>
          <a:xfrm>
            <a:off x="6096001" y="5018758"/>
            <a:ext cx="6095999" cy="1006815"/>
          </a:xfrm>
          <a:prstGeom prst="rect">
            <a:avLst/>
          </a:prstGeom>
        </p:spPr>
      </p:pic>
      <p:pic>
        <p:nvPicPr>
          <p:cNvPr id="18" name="Picture 17">
            <a:extLst>
              <a:ext uri="{FF2B5EF4-FFF2-40B4-BE49-F238E27FC236}">
                <a16:creationId xmlns:a16="http://schemas.microsoft.com/office/drawing/2014/main" id="{533798C7-B59F-0F6A-2AD4-69965B1509AF}"/>
              </a:ext>
            </a:extLst>
          </p:cNvPr>
          <p:cNvPicPr>
            <a:picLocks noChangeAspect="1"/>
          </p:cNvPicPr>
          <p:nvPr/>
        </p:nvPicPr>
        <p:blipFill>
          <a:blip r:embed="rId7"/>
          <a:stretch>
            <a:fillRect/>
          </a:stretch>
        </p:blipFill>
        <p:spPr>
          <a:xfrm>
            <a:off x="6096001" y="6025573"/>
            <a:ext cx="3690795" cy="829765"/>
          </a:xfrm>
          <a:prstGeom prst="rect">
            <a:avLst/>
          </a:prstGeom>
        </p:spPr>
      </p:pic>
      <p:pic>
        <p:nvPicPr>
          <p:cNvPr id="20" name="Picture 19">
            <a:extLst>
              <a:ext uri="{FF2B5EF4-FFF2-40B4-BE49-F238E27FC236}">
                <a16:creationId xmlns:a16="http://schemas.microsoft.com/office/drawing/2014/main" id="{4244F637-2C5F-F67D-D531-EBA84F0BC008}"/>
              </a:ext>
            </a:extLst>
          </p:cNvPr>
          <p:cNvPicPr>
            <a:picLocks noChangeAspect="1"/>
          </p:cNvPicPr>
          <p:nvPr/>
        </p:nvPicPr>
        <p:blipFill>
          <a:blip r:embed="rId8"/>
          <a:stretch>
            <a:fillRect/>
          </a:stretch>
        </p:blipFill>
        <p:spPr>
          <a:xfrm>
            <a:off x="1" y="5387711"/>
            <a:ext cx="6095999" cy="145693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4358" y="164094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Here we can visualize two main interactions</a:t>
            </a:r>
          </a:p>
          <a:p>
            <a:pPr lvl="1">
              <a:lnSpc>
                <a:spcPct val="100000"/>
              </a:lnSpc>
              <a:spcBef>
                <a:spcPts val="1400"/>
              </a:spcBef>
            </a:pPr>
            <a:r>
              <a:rPr lang="en-CA" sz="1800" dirty="0">
                <a:solidFill>
                  <a:schemeClr val="accent3">
                    <a:lumMod val="25000"/>
                  </a:schemeClr>
                </a:solidFill>
                <a:latin typeface="Abadi" panose="020B0604020104020204" pitchFamily="34" charset="0"/>
              </a:rPr>
              <a:t>The VAFB Launch Site has experienced the least launches</a:t>
            </a:r>
          </a:p>
          <a:p>
            <a:pPr lvl="1">
              <a:lnSpc>
                <a:spcPct val="100000"/>
              </a:lnSpc>
              <a:spcBef>
                <a:spcPts val="1400"/>
              </a:spcBef>
            </a:pPr>
            <a:r>
              <a:rPr lang="en-CA" sz="1800" dirty="0">
                <a:solidFill>
                  <a:schemeClr val="accent3">
                    <a:lumMod val="25000"/>
                  </a:schemeClr>
                </a:solidFill>
                <a:latin typeface="Abadi" panose="020B0604020104020204" pitchFamily="34" charset="0"/>
              </a:rPr>
              <a:t>The Launch Sites that have the lowest success ratio have the fewest flights out of them</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A2231C3-780D-78A4-A149-C46B790EF13D}"/>
              </a:ext>
            </a:extLst>
          </p:cNvPr>
          <p:cNvPicPr>
            <a:picLocks noChangeAspect="1"/>
          </p:cNvPicPr>
          <p:nvPr/>
        </p:nvPicPr>
        <p:blipFill>
          <a:blip r:embed="rId3"/>
          <a:stretch>
            <a:fillRect/>
          </a:stretch>
        </p:blipFill>
        <p:spPr>
          <a:xfrm>
            <a:off x="5760340" y="1338619"/>
            <a:ext cx="5525271" cy="468695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Two main takeaways from this graph</a:t>
            </a:r>
          </a:p>
          <a:p>
            <a:pPr lvl="1">
              <a:lnSpc>
                <a:spcPct val="100000"/>
              </a:lnSpc>
              <a:spcBef>
                <a:spcPts val="1400"/>
              </a:spcBef>
            </a:pPr>
            <a:r>
              <a:rPr lang="en-US" sz="1800" dirty="0">
                <a:solidFill>
                  <a:schemeClr val="accent3">
                    <a:lumMod val="25000"/>
                  </a:schemeClr>
                </a:solidFill>
                <a:latin typeface="Abadi" panose="020B0604020104020204" pitchFamily="34" charset="0"/>
              </a:rPr>
              <a:t>The greater the mass of the payload at Site CCAFS SLC 40 the higher the success rate </a:t>
            </a:r>
          </a:p>
          <a:p>
            <a:pPr lvl="1">
              <a:lnSpc>
                <a:spcPct val="100000"/>
              </a:lnSpc>
              <a:spcBef>
                <a:spcPts val="1400"/>
              </a:spcBef>
            </a:pPr>
            <a:r>
              <a:rPr lang="en-US" sz="1800" dirty="0">
                <a:solidFill>
                  <a:schemeClr val="accent3">
                    <a:lumMod val="25000"/>
                  </a:schemeClr>
                </a:solidFill>
                <a:latin typeface="Abadi" panose="020B0604020104020204" pitchFamily="34" charset="0"/>
              </a:rPr>
              <a:t>Site VAFB SLC 4E has never launched a rocket with a payload over 10000kg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CEE050B-5E18-2542-E44A-AD8B1DF90741}"/>
              </a:ext>
            </a:extLst>
          </p:cNvPr>
          <p:cNvPicPr>
            <a:picLocks noChangeAspect="1"/>
          </p:cNvPicPr>
          <p:nvPr/>
        </p:nvPicPr>
        <p:blipFill>
          <a:blip r:embed="rId3"/>
          <a:stretch>
            <a:fillRect/>
          </a:stretch>
        </p:blipFill>
        <p:spPr>
          <a:xfrm>
            <a:off x="4801190" y="1527528"/>
            <a:ext cx="6620799" cy="405821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Main takeaways from this graph:</a:t>
            </a:r>
          </a:p>
          <a:p>
            <a:pPr lvl="1">
              <a:lnSpc>
                <a:spcPct val="100000"/>
              </a:lnSpc>
              <a:spcBef>
                <a:spcPts val="1400"/>
              </a:spcBef>
            </a:pPr>
            <a:r>
              <a:rPr lang="en-US" sz="2200" dirty="0">
                <a:solidFill>
                  <a:schemeClr val="accent3">
                    <a:lumMod val="25000"/>
                  </a:schemeClr>
                </a:solidFill>
                <a:latin typeface="Abadi" panose="020B0604020104020204" pitchFamily="34" charset="0"/>
              </a:rPr>
              <a:t>Highest success rate orbits: ES-L1, GEO, HEO, SSO, and VLEO</a:t>
            </a:r>
          </a:p>
          <a:p>
            <a:pPr lvl="1">
              <a:lnSpc>
                <a:spcPct val="100000"/>
              </a:lnSpc>
              <a:spcBef>
                <a:spcPts val="1400"/>
              </a:spcBef>
            </a:pPr>
            <a:r>
              <a:rPr lang="en-US" sz="2200" dirty="0">
                <a:solidFill>
                  <a:schemeClr val="accent3">
                    <a:lumMod val="25000"/>
                  </a:schemeClr>
                </a:solidFill>
                <a:latin typeface="Abadi" panose="020B0604020104020204" pitchFamily="34" charset="0"/>
              </a:rPr>
              <a:t>There seems to be an interaction based on Distance from Earth</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050" name="Picture 2">
            <a:extLst>
              <a:ext uri="{FF2B5EF4-FFF2-40B4-BE49-F238E27FC236}">
                <a16:creationId xmlns:a16="http://schemas.microsoft.com/office/drawing/2014/main" id="{3E7C8B10-43A2-3CDE-FAEB-EABEA144D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297" y="1499236"/>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Main takeaways from this graph:</a:t>
            </a:r>
          </a:p>
          <a:p>
            <a:pPr lvl="1">
              <a:lnSpc>
                <a:spcPct val="100000"/>
              </a:lnSpc>
              <a:spcBef>
                <a:spcPts val="1400"/>
              </a:spcBef>
            </a:pPr>
            <a:r>
              <a:rPr lang="en-CA" sz="1800" dirty="0">
                <a:solidFill>
                  <a:schemeClr val="accent3">
                    <a:lumMod val="25000"/>
                  </a:schemeClr>
                </a:solidFill>
                <a:latin typeface="Abadi" panose="020B0604020104020204" pitchFamily="34" charset="0"/>
              </a:rPr>
              <a:t>In LEO Orbit, the success rate seems influenced by the number of flights</a:t>
            </a:r>
          </a:p>
          <a:p>
            <a:pPr lvl="1">
              <a:lnSpc>
                <a:spcPct val="100000"/>
              </a:lnSpc>
              <a:spcBef>
                <a:spcPts val="1400"/>
              </a:spcBef>
            </a:pPr>
            <a:r>
              <a:rPr lang="en-CA" sz="1800" dirty="0">
                <a:solidFill>
                  <a:schemeClr val="accent3">
                    <a:lumMod val="25000"/>
                  </a:schemeClr>
                </a:solidFill>
                <a:latin typeface="Abadi" panose="020B0604020104020204" pitchFamily="34" charset="0"/>
              </a:rPr>
              <a:t>This trend seems to follow until you reach GTO where there doesn’t seem to be any interaction</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4" name="Picture 2">
            <a:extLst>
              <a:ext uri="{FF2B5EF4-FFF2-40B4-BE49-F238E27FC236}">
                <a16:creationId xmlns:a16="http://schemas.microsoft.com/office/drawing/2014/main" id="{DBFA9C6D-8B3E-CF2C-B702-E2B6B6EDE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011" y="1560347"/>
            <a:ext cx="55626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Main takeaways from this graph:</a:t>
            </a:r>
          </a:p>
          <a:p>
            <a:pPr lvl="1">
              <a:lnSpc>
                <a:spcPct val="100000"/>
              </a:lnSpc>
              <a:spcBef>
                <a:spcPts val="1400"/>
              </a:spcBef>
            </a:pPr>
            <a:r>
              <a:rPr lang="en-US" sz="1800" dirty="0">
                <a:solidFill>
                  <a:schemeClr val="accent3">
                    <a:lumMod val="25000"/>
                  </a:schemeClr>
                </a:solidFill>
                <a:latin typeface="Abadi" panose="020B0604020104020204" pitchFamily="34" charset="0"/>
              </a:rPr>
              <a:t>Polar, LEO, and ISS experienced higher success rates the heavier their Payload was</a:t>
            </a:r>
          </a:p>
          <a:p>
            <a:pPr lvl="1">
              <a:lnSpc>
                <a:spcPct val="100000"/>
              </a:lnSpc>
              <a:spcBef>
                <a:spcPts val="1400"/>
              </a:spcBef>
            </a:pPr>
            <a:r>
              <a:rPr lang="en-US" sz="1800" dirty="0">
                <a:solidFill>
                  <a:schemeClr val="accent3">
                    <a:lumMod val="25000"/>
                  </a:schemeClr>
                </a:solidFill>
                <a:latin typeface="Abadi" panose="020B0604020104020204" pitchFamily="34" charset="0"/>
              </a:rPr>
              <a:t>For GTO, this trend is difficult to analyze because the ratio of successes to failures is exactly 50/50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100" name="Picture 4">
            <a:extLst>
              <a:ext uri="{FF2B5EF4-FFF2-40B4-BE49-F238E27FC236}">
                <a16:creationId xmlns:a16="http://schemas.microsoft.com/office/drawing/2014/main" id="{CE0085C3-3F81-FFC5-8E60-EABE0F706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236" y="1499236"/>
            <a:ext cx="56673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Main takeaways from this graph:</a:t>
            </a:r>
          </a:p>
          <a:p>
            <a:pPr lvl="1">
              <a:lnSpc>
                <a:spcPct val="100000"/>
              </a:lnSpc>
              <a:spcBef>
                <a:spcPts val="1400"/>
              </a:spcBef>
            </a:pPr>
            <a:r>
              <a:rPr lang="en-CA" sz="1800" dirty="0">
                <a:solidFill>
                  <a:schemeClr val="accent3">
                    <a:lumMod val="25000"/>
                  </a:schemeClr>
                </a:solidFill>
                <a:latin typeface="Abadi" panose="020B0604020104020204" pitchFamily="34" charset="0"/>
              </a:rPr>
              <a:t>We can visualize steady increases in success rate from 2013 to 2020</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5122" name="Picture 2">
            <a:extLst>
              <a:ext uri="{FF2B5EF4-FFF2-40B4-BE49-F238E27FC236}">
                <a16:creationId xmlns:a16="http://schemas.microsoft.com/office/drawing/2014/main" id="{FAFE4AED-F529-EF70-E5DB-44928159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936" y="1499236"/>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DISTINCT operator to show the unique Launch Sites from the SpaceX Table we previously created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B8315F2-48EE-38BF-ACA2-EFFA3BB55F9F}"/>
              </a:ext>
            </a:extLst>
          </p:cNvPr>
          <p:cNvPicPr>
            <a:picLocks noChangeAspect="1"/>
          </p:cNvPicPr>
          <p:nvPr/>
        </p:nvPicPr>
        <p:blipFill>
          <a:blip r:embed="rId3"/>
          <a:stretch>
            <a:fillRect/>
          </a:stretch>
        </p:blipFill>
        <p:spPr>
          <a:xfrm>
            <a:off x="6129049" y="1825629"/>
            <a:ext cx="6062951" cy="320674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259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LIKE and LIMIT keywords to output the 5 records where the Launch Site contains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A9F97F5-C46E-FE00-9B20-68BF0FDEA7FF}"/>
              </a:ext>
            </a:extLst>
          </p:cNvPr>
          <p:cNvPicPr>
            <a:picLocks noChangeAspect="1"/>
          </p:cNvPicPr>
          <p:nvPr/>
        </p:nvPicPr>
        <p:blipFill>
          <a:blip r:embed="rId3"/>
          <a:stretch>
            <a:fillRect/>
          </a:stretch>
        </p:blipFill>
        <p:spPr>
          <a:xfrm>
            <a:off x="6096000" y="1753241"/>
            <a:ext cx="5973369" cy="335151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SUM() sub-query alongside LIKE to extract the sum of the payload masses for boosters were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8A39806C-F9A3-B13B-53A4-4B0961694F0D}"/>
              </a:ext>
            </a:extLst>
          </p:cNvPr>
          <p:cNvPicPr>
            <a:picLocks noChangeAspect="1"/>
          </p:cNvPicPr>
          <p:nvPr/>
        </p:nvPicPr>
        <p:blipFill>
          <a:blip r:embed="rId3"/>
          <a:stretch>
            <a:fillRect/>
          </a:stretch>
        </p:blipFill>
        <p:spPr>
          <a:xfrm>
            <a:off x="6096001" y="2633551"/>
            <a:ext cx="6095999" cy="15908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AVG() function to calculate the average payload mass for F9 v1.1 Boosters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BD6C043-54B3-6491-5559-53D070C1F98B}"/>
              </a:ext>
            </a:extLst>
          </p:cNvPr>
          <p:cNvPicPr>
            <a:picLocks noChangeAspect="1"/>
          </p:cNvPicPr>
          <p:nvPr/>
        </p:nvPicPr>
        <p:blipFill>
          <a:blip r:embed="rId3"/>
          <a:stretch>
            <a:fillRect/>
          </a:stretch>
        </p:blipFill>
        <p:spPr>
          <a:xfrm>
            <a:off x="6096001" y="2657367"/>
            <a:ext cx="6095999" cy="154326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4816" y="4898953"/>
            <a:ext cx="5325990" cy="15527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use the MIN() function to extract the minimum date from the DATETIME objects that satisfy the Success (ground pad) outcome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1D468431-D818-192C-55A3-FC8D9A88F70D}"/>
              </a:ext>
            </a:extLst>
          </p:cNvPr>
          <p:cNvPicPr>
            <a:picLocks noChangeAspect="1"/>
          </p:cNvPicPr>
          <p:nvPr/>
        </p:nvPicPr>
        <p:blipFill>
          <a:blip r:embed="rId3"/>
          <a:stretch>
            <a:fillRect/>
          </a:stretch>
        </p:blipFill>
        <p:spPr>
          <a:xfrm>
            <a:off x="2198255" y="2780240"/>
            <a:ext cx="7592290" cy="15527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26540"/>
            <a:ext cx="10515600" cy="459903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from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Viz</a:t>
            </a:r>
          </a:p>
          <a:p>
            <a:pPr lvl="1">
              <a:lnSpc>
                <a:spcPct val="100000"/>
              </a:lnSpc>
              <a:spcBef>
                <a:spcPts val="1400"/>
              </a:spcBef>
            </a:pPr>
            <a:r>
              <a:rPr lang="en-US" sz="1800" dirty="0">
                <a:solidFill>
                  <a:schemeClr val="accent3">
                    <a:lumMod val="25000"/>
                  </a:schemeClr>
                </a:solidFill>
                <a:latin typeface="Abadi" panose="020B0604020104020204" pitchFamily="34" charset="0"/>
              </a:rPr>
              <a:t>Geospatial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Predictive Modelling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594370"/>
            <a:ext cx="9745589" cy="19265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several AND statements to include the criteria for the payload to be within 4000 and 6000</a:t>
            </a:r>
          </a:p>
          <a:p>
            <a:pPr>
              <a:lnSpc>
                <a:spcPct val="100000"/>
              </a:lnSpc>
              <a:spcBef>
                <a:spcPts val="1400"/>
              </a:spcBef>
            </a:pPr>
            <a:r>
              <a:rPr lang="en-US" sz="2200" dirty="0">
                <a:solidFill>
                  <a:schemeClr val="accent3">
                    <a:lumMod val="25000"/>
                  </a:schemeClr>
                </a:solidFill>
                <a:latin typeface="Abadi"/>
              </a:rPr>
              <a:t>We also used the WHERE operator to extract only the columns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(drone ship)</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60364C6-3476-3B17-51C6-ACF65C21BBA6}"/>
              </a:ext>
            </a:extLst>
          </p:cNvPr>
          <p:cNvPicPr>
            <a:picLocks noChangeAspect="1"/>
          </p:cNvPicPr>
          <p:nvPr/>
        </p:nvPicPr>
        <p:blipFill>
          <a:blip r:embed="rId3"/>
          <a:stretch>
            <a:fillRect/>
          </a:stretch>
        </p:blipFill>
        <p:spPr>
          <a:xfrm>
            <a:off x="1961573" y="1705787"/>
            <a:ext cx="8268854" cy="245779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5184461"/>
            <a:ext cx="9745589" cy="13611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COUNT() function as the main method to count the number of Successes and Failures respectively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80DFC229-A856-399A-34F5-FC66B6341532}"/>
              </a:ext>
            </a:extLst>
          </p:cNvPr>
          <p:cNvPicPr>
            <a:picLocks noChangeAspect="1"/>
          </p:cNvPicPr>
          <p:nvPr/>
        </p:nvPicPr>
        <p:blipFill>
          <a:blip r:embed="rId3"/>
          <a:stretch>
            <a:fillRect/>
          </a:stretch>
        </p:blipFill>
        <p:spPr>
          <a:xfrm>
            <a:off x="1980625" y="2038156"/>
            <a:ext cx="8230749" cy="278168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605039"/>
            <a:ext cx="9745589" cy="20039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 subquery to extract the Max payload</a:t>
            </a:r>
          </a:p>
          <a:p>
            <a:pPr>
              <a:lnSpc>
                <a:spcPct val="100000"/>
              </a:lnSpc>
              <a:spcBef>
                <a:spcPts val="1400"/>
              </a:spcBef>
            </a:pPr>
            <a:r>
              <a:rPr lang="en-US" sz="2200" dirty="0">
                <a:solidFill>
                  <a:schemeClr val="accent3">
                    <a:lumMod val="25000"/>
                  </a:schemeClr>
                </a:solidFill>
                <a:latin typeface="Abadi" panose="020B0604020104020204" pitchFamily="34" charset="0"/>
              </a:rPr>
              <a:t>We then filtered the </a:t>
            </a:r>
            <a:r>
              <a:rPr lang="en-US" sz="2200" dirty="0" err="1">
                <a:solidFill>
                  <a:schemeClr val="accent3">
                    <a:lumMod val="25000"/>
                  </a:schemeClr>
                </a:solidFill>
                <a:latin typeface="Abadi" panose="020B0604020104020204" pitchFamily="34" charset="0"/>
              </a:rPr>
              <a:t>spacextable</a:t>
            </a:r>
            <a:r>
              <a:rPr lang="en-US" sz="2200" dirty="0">
                <a:solidFill>
                  <a:schemeClr val="accent3">
                    <a:lumMod val="25000"/>
                  </a:schemeClr>
                </a:solidFill>
                <a:latin typeface="Abadi" panose="020B0604020104020204" pitchFamily="34" charset="0"/>
              </a:rPr>
              <a:t> by Booster Version for only those who have records carrying the Max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C80E83B-D83F-72CF-966E-483BF262512B}"/>
              </a:ext>
            </a:extLst>
          </p:cNvPr>
          <p:cNvPicPr>
            <a:picLocks noChangeAspect="1"/>
          </p:cNvPicPr>
          <p:nvPr/>
        </p:nvPicPr>
        <p:blipFill>
          <a:blip r:embed="rId3"/>
          <a:stretch>
            <a:fillRect/>
          </a:stretch>
        </p:blipFill>
        <p:spPr>
          <a:xfrm>
            <a:off x="2467424" y="1447189"/>
            <a:ext cx="7120772" cy="31578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841812"/>
            <a:ext cx="9745589" cy="20130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method to extract the Month value from our Dates </a:t>
            </a:r>
          </a:p>
          <a:p>
            <a:pPr>
              <a:lnSpc>
                <a:spcPct val="100000"/>
              </a:lnSpc>
              <a:spcBef>
                <a:spcPts val="1400"/>
              </a:spcBef>
            </a:pPr>
            <a:r>
              <a:rPr lang="en-US" sz="2200" dirty="0">
                <a:solidFill>
                  <a:schemeClr val="accent3">
                    <a:lumMod val="25000"/>
                  </a:schemeClr>
                </a:solidFill>
                <a:latin typeface="Abadi"/>
              </a:rPr>
              <a:t>We then filtered the dataset to only include those with year values from 2015</a:t>
            </a:r>
          </a:p>
          <a:p>
            <a:pPr>
              <a:lnSpc>
                <a:spcPct val="100000"/>
              </a:lnSpc>
              <a:spcBef>
                <a:spcPts val="1400"/>
              </a:spcBef>
            </a:pPr>
            <a:r>
              <a:rPr lang="en-US" sz="2200" dirty="0">
                <a:solidFill>
                  <a:schemeClr val="accent3">
                    <a:lumMod val="25000"/>
                  </a:schemeClr>
                </a:solidFill>
                <a:latin typeface="Abadi"/>
              </a:rPr>
              <a:t>Finally, we listed the required categories by filtering the dataset even further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9079412-6CA3-F4F3-5BA1-F447ACE10D53}"/>
              </a:ext>
            </a:extLst>
          </p:cNvPr>
          <p:cNvPicPr>
            <a:picLocks noChangeAspect="1"/>
          </p:cNvPicPr>
          <p:nvPr/>
        </p:nvPicPr>
        <p:blipFill>
          <a:blip r:embed="rId3"/>
          <a:stretch>
            <a:fillRect/>
          </a:stretch>
        </p:blipFill>
        <p:spPr>
          <a:xfrm>
            <a:off x="1451914" y="1353385"/>
            <a:ext cx="9288171" cy="347711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433023"/>
            <a:ext cx="9745589" cy="215790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the BETWEEN operator and the AND operator to filter this set.  BETWEEN was used to filter for our dates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was used to join the two DATE values we’re trying to filter based on</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CC56E30-9BA9-8601-CF5F-ECDF1B7771E9}"/>
              </a:ext>
            </a:extLst>
          </p:cNvPr>
          <p:cNvPicPr>
            <a:picLocks noChangeAspect="1"/>
          </p:cNvPicPr>
          <p:nvPr/>
        </p:nvPicPr>
        <p:blipFill>
          <a:blip r:embed="rId3"/>
          <a:stretch>
            <a:fillRect/>
          </a:stretch>
        </p:blipFill>
        <p:spPr>
          <a:xfrm>
            <a:off x="1451914" y="1328813"/>
            <a:ext cx="9288171" cy="310421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see that the SpaceX Launch Sites are in the United States clustered on the coasts of California and Florida</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Sites</a:t>
            </a:r>
          </a:p>
        </p:txBody>
      </p:sp>
      <p:pic>
        <p:nvPicPr>
          <p:cNvPr id="6" name="Picture 5">
            <a:extLst>
              <a:ext uri="{FF2B5EF4-FFF2-40B4-BE49-F238E27FC236}">
                <a16:creationId xmlns:a16="http://schemas.microsoft.com/office/drawing/2014/main" id="{6065639C-8F4F-82AE-68E5-8BC787901FFE}"/>
              </a:ext>
            </a:extLst>
          </p:cNvPr>
          <p:cNvPicPr>
            <a:picLocks noChangeAspect="1"/>
          </p:cNvPicPr>
          <p:nvPr/>
        </p:nvPicPr>
        <p:blipFill>
          <a:blip r:embed="rId3"/>
          <a:stretch>
            <a:fillRect/>
          </a:stretch>
        </p:blipFill>
        <p:spPr>
          <a:xfrm>
            <a:off x="6027811" y="1659028"/>
            <a:ext cx="5930986" cy="379521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California Launch Site as example</a:t>
            </a:r>
          </a:p>
          <a:p>
            <a:pPr>
              <a:lnSpc>
                <a:spcPct val="100000"/>
              </a:lnSpc>
              <a:spcBef>
                <a:spcPts val="1400"/>
              </a:spcBef>
            </a:pPr>
            <a:r>
              <a:rPr lang="en-US" sz="2200" dirty="0">
                <a:solidFill>
                  <a:schemeClr val="accent6"/>
                </a:solidFill>
                <a:latin typeface="Abadi"/>
                <a:ea typeface="+mn-lt"/>
                <a:cs typeface="+mn-lt"/>
              </a:rPr>
              <a:t>Green Markers show successful Launches</a:t>
            </a:r>
          </a:p>
          <a:p>
            <a:pPr>
              <a:lnSpc>
                <a:spcPct val="100000"/>
              </a:lnSpc>
              <a:spcBef>
                <a:spcPts val="1400"/>
              </a:spcBef>
            </a:pPr>
            <a:r>
              <a:rPr lang="en-US" sz="2200" dirty="0">
                <a:solidFill>
                  <a:srgbClr val="FF0000"/>
                </a:solidFill>
                <a:latin typeface="Abadi"/>
                <a:ea typeface="+mn-lt"/>
                <a:cs typeface="+mn-lt"/>
              </a:rPr>
              <a:t>Red Markers show failed Launches</a:t>
            </a:r>
            <a:endParaRPr lang="en-US" dirty="0">
              <a:solidFill>
                <a:srgbClr val="FF0000"/>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 Marker Clusters</a:t>
            </a:r>
          </a:p>
        </p:txBody>
      </p:sp>
      <p:pic>
        <p:nvPicPr>
          <p:cNvPr id="4" name="Picture 3">
            <a:extLst>
              <a:ext uri="{FF2B5EF4-FFF2-40B4-BE49-F238E27FC236}">
                <a16:creationId xmlns:a16="http://schemas.microsoft.com/office/drawing/2014/main" id="{39F704A9-8751-8BE2-7F60-9E3623B4D724}"/>
              </a:ext>
            </a:extLst>
          </p:cNvPr>
          <p:cNvPicPr>
            <a:picLocks noChangeAspect="1"/>
          </p:cNvPicPr>
          <p:nvPr/>
        </p:nvPicPr>
        <p:blipFill>
          <a:blip r:embed="rId3"/>
          <a:stretch>
            <a:fillRect/>
          </a:stretch>
        </p:blipFill>
        <p:spPr>
          <a:xfrm>
            <a:off x="6027811" y="1445549"/>
            <a:ext cx="5257800" cy="42221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883471" cy="4314825"/>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Visualized here are the proximity lines that show the distance from the Launch Site to the nearest City, Railway, Coastline, and Highway to answer the questions: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  The one in California is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 No</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 Yes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  Yes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Closest Infrastructure to Launch Sites</a:t>
            </a:r>
          </a:p>
        </p:txBody>
      </p:sp>
      <p:pic>
        <p:nvPicPr>
          <p:cNvPr id="4" name="Picture 3">
            <a:extLst>
              <a:ext uri="{FF2B5EF4-FFF2-40B4-BE49-F238E27FC236}">
                <a16:creationId xmlns:a16="http://schemas.microsoft.com/office/drawing/2014/main" id="{EACC3687-4D27-9449-6124-2F55C52EF223}"/>
              </a:ext>
            </a:extLst>
          </p:cNvPr>
          <p:cNvPicPr>
            <a:picLocks noChangeAspect="1"/>
          </p:cNvPicPr>
          <p:nvPr/>
        </p:nvPicPr>
        <p:blipFill>
          <a:blip r:embed="rId3"/>
          <a:stretch>
            <a:fillRect/>
          </a:stretch>
        </p:blipFill>
        <p:spPr>
          <a:xfrm>
            <a:off x="4653481" y="1438781"/>
            <a:ext cx="3557729" cy="2571905"/>
          </a:xfrm>
          <a:prstGeom prst="rect">
            <a:avLst/>
          </a:prstGeom>
        </p:spPr>
      </p:pic>
      <p:pic>
        <p:nvPicPr>
          <p:cNvPr id="7" name="Picture 6">
            <a:extLst>
              <a:ext uri="{FF2B5EF4-FFF2-40B4-BE49-F238E27FC236}">
                <a16:creationId xmlns:a16="http://schemas.microsoft.com/office/drawing/2014/main" id="{3AFC3E19-A6E9-0020-7ADF-03FA4D50E2B0}"/>
              </a:ext>
            </a:extLst>
          </p:cNvPr>
          <p:cNvPicPr>
            <a:picLocks noChangeAspect="1"/>
          </p:cNvPicPr>
          <p:nvPr/>
        </p:nvPicPr>
        <p:blipFill>
          <a:blip r:embed="rId4"/>
          <a:stretch>
            <a:fillRect/>
          </a:stretch>
        </p:blipFill>
        <p:spPr>
          <a:xfrm>
            <a:off x="4653481" y="4010686"/>
            <a:ext cx="4567798" cy="2158959"/>
          </a:xfrm>
          <a:prstGeom prst="rect">
            <a:avLst/>
          </a:prstGeom>
        </p:spPr>
      </p:pic>
      <p:pic>
        <p:nvPicPr>
          <p:cNvPr id="10" name="Picture 9">
            <a:extLst>
              <a:ext uri="{FF2B5EF4-FFF2-40B4-BE49-F238E27FC236}">
                <a16:creationId xmlns:a16="http://schemas.microsoft.com/office/drawing/2014/main" id="{A634A5BB-61B1-6F6C-4F6A-760F92DA52AE}"/>
              </a:ext>
            </a:extLst>
          </p:cNvPr>
          <p:cNvPicPr>
            <a:picLocks noChangeAspect="1"/>
          </p:cNvPicPr>
          <p:nvPr/>
        </p:nvPicPr>
        <p:blipFill>
          <a:blip r:embed="rId5"/>
          <a:stretch>
            <a:fillRect/>
          </a:stretch>
        </p:blipFill>
        <p:spPr>
          <a:xfrm>
            <a:off x="8211211" y="1429432"/>
            <a:ext cx="3980790" cy="257190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8211"/>
            <a:ext cx="10113691"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other providers cost upward of $165 Million each, much of the savings is because SpaceX can reuse the first stage.  Therefore if we can determine if the first stage will land, we can determine the cost of a launch.  This information can be sued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first stage landing</a:t>
            </a:r>
          </a:p>
          <a:p>
            <a:pPr lvl="1">
              <a:spcBef>
                <a:spcPts val="1400"/>
              </a:spcBef>
            </a:pPr>
            <a:r>
              <a:rPr lang="en-US" sz="1800" dirty="0">
                <a:solidFill>
                  <a:schemeClr val="accent3">
                    <a:lumMod val="25000"/>
                  </a:schemeClr>
                </a:solidFill>
                <a:latin typeface="Abadi" panose="020B0604020104020204" pitchFamily="34" charset="0"/>
              </a:rPr>
              <a:t>What operating conditions need to be in place to ensure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40830" y="5254625"/>
            <a:ext cx="9745589"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see that KSC LC-39A has the highest Launch Success Ratio out of all the Launch Sites</a:t>
            </a:r>
          </a:p>
          <a:p>
            <a:pPr>
              <a:lnSpc>
                <a:spcPct val="100000"/>
              </a:lnSpc>
              <a:spcBef>
                <a:spcPts val="1400"/>
              </a:spcBef>
            </a:pPr>
            <a:r>
              <a:rPr lang="en-US" sz="2200" dirty="0">
                <a:solidFill>
                  <a:schemeClr val="accent3">
                    <a:lumMod val="25000"/>
                  </a:schemeClr>
                </a:solidFill>
                <a:latin typeface="Abadi"/>
              </a:rPr>
              <a:t>CCAFS SLC-40 has the lowest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by Launch Site</a:t>
            </a:r>
          </a:p>
        </p:txBody>
      </p:sp>
      <p:pic>
        <p:nvPicPr>
          <p:cNvPr id="4" name="Picture 3">
            <a:extLst>
              <a:ext uri="{FF2B5EF4-FFF2-40B4-BE49-F238E27FC236}">
                <a16:creationId xmlns:a16="http://schemas.microsoft.com/office/drawing/2014/main" id="{1FD6BA21-7D4A-C47A-8FFD-6AF615C3E1AA}"/>
              </a:ext>
            </a:extLst>
          </p:cNvPr>
          <p:cNvPicPr>
            <a:picLocks noChangeAspect="1"/>
          </p:cNvPicPr>
          <p:nvPr/>
        </p:nvPicPr>
        <p:blipFill>
          <a:blip r:embed="rId3"/>
          <a:stretch>
            <a:fillRect/>
          </a:stretch>
        </p:blipFill>
        <p:spPr>
          <a:xfrm>
            <a:off x="1309019" y="1425041"/>
            <a:ext cx="9573961" cy="382958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088048"/>
            <a:ext cx="10551583" cy="1484768"/>
          </a:xfrm>
          <a:prstGeom prst="rect">
            <a:avLst/>
          </a:prstGeom>
        </p:spPr>
        <p:txBody>
          <a:bodyPr lIns="91440" tIns="45720" rIns="91440" bIns="45720" anchor="t">
            <a:normAutofit/>
          </a:bodyPr>
          <a:lstStyle/>
          <a:p>
            <a:r>
              <a:rPr lang="en-US" dirty="0"/>
              <a:t>KSC LC-39A achieved a 76.9% Launch Success Rate and a 23.1% Launch Failure Rate giving it the highest Success Rate among the Launch Sites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14281A5C-0CDD-1128-266B-45931AAB69C9}"/>
              </a:ext>
            </a:extLst>
          </p:cNvPr>
          <p:cNvPicPr>
            <a:picLocks noChangeAspect="1"/>
          </p:cNvPicPr>
          <p:nvPr/>
        </p:nvPicPr>
        <p:blipFill>
          <a:blip r:embed="rId3"/>
          <a:stretch>
            <a:fillRect/>
          </a:stretch>
        </p:blipFill>
        <p:spPr>
          <a:xfrm>
            <a:off x="1964602" y="1398922"/>
            <a:ext cx="8211493" cy="354352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71175"/>
            <a:ext cx="10414662" cy="1405787"/>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that the heavier the mass is, the lower the chance of a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We can also see that the FT Booster at low Payload mass has a high success rate but an average success rate at higher Payload masses.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 vs. Launch Outcome</a:t>
            </a:r>
          </a:p>
        </p:txBody>
      </p:sp>
      <p:pic>
        <p:nvPicPr>
          <p:cNvPr id="4" name="Picture 3">
            <a:extLst>
              <a:ext uri="{FF2B5EF4-FFF2-40B4-BE49-F238E27FC236}">
                <a16:creationId xmlns:a16="http://schemas.microsoft.com/office/drawing/2014/main" id="{3E5E14A1-F31D-56B0-4E8F-90E06EF87002}"/>
              </a:ext>
            </a:extLst>
          </p:cNvPr>
          <p:cNvPicPr>
            <a:picLocks noChangeAspect="1"/>
          </p:cNvPicPr>
          <p:nvPr/>
        </p:nvPicPr>
        <p:blipFill>
          <a:blip r:embed="rId3"/>
          <a:stretch>
            <a:fillRect/>
          </a:stretch>
        </p:blipFill>
        <p:spPr>
          <a:xfrm>
            <a:off x="1" y="1751927"/>
            <a:ext cx="6099584" cy="2412667"/>
          </a:xfrm>
          <a:prstGeom prst="rect">
            <a:avLst/>
          </a:prstGeom>
        </p:spPr>
      </p:pic>
      <p:pic>
        <p:nvPicPr>
          <p:cNvPr id="7" name="Picture 6">
            <a:extLst>
              <a:ext uri="{FF2B5EF4-FFF2-40B4-BE49-F238E27FC236}">
                <a16:creationId xmlns:a16="http://schemas.microsoft.com/office/drawing/2014/main" id="{B78EAAD5-9C22-D71E-6C30-0053B05EA2CB}"/>
              </a:ext>
            </a:extLst>
          </p:cNvPr>
          <p:cNvPicPr>
            <a:picLocks noChangeAspect="1"/>
          </p:cNvPicPr>
          <p:nvPr/>
        </p:nvPicPr>
        <p:blipFill>
          <a:blip r:embed="rId4"/>
          <a:stretch>
            <a:fillRect/>
          </a:stretch>
        </p:blipFill>
        <p:spPr>
          <a:xfrm>
            <a:off x="6099586" y="1751226"/>
            <a:ext cx="6013952" cy="2447318"/>
          </a:xfrm>
          <a:prstGeom prst="rect">
            <a:avLst/>
          </a:prstGeom>
        </p:spPr>
      </p:pic>
      <p:sp>
        <p:nvSpPr>
          <p:cNvPr id="8" name="TextBox 7">
            <a:extLst>
              <a:ext uri="{FF2B5EF4-FFF2-40B4-BE49-F238E27FC236}">
                <a16:creationId xmlns:a16="http://schemas.microsoft.com/office/drawing/2014/main" id="{96085390-B0FC-F154-329C-CAC68E2D3668}"/>
              </a:ext>
            </a:extLst>
          </p:cNvPr>
          <p:cNvSpPr txBox="1"/>
          <p:nvPr/>
        </p:nvSpPr>
        <p:spPr>
          <a:xfrm>
            <a:off x="380712" y="1382595"/>
            <a:ext cx="3042371" cy="369332"/>
          </a:xfrm>
          <a:prstGeom prst="rect">
            <a:avLst/>
          </a:prstGeom>
          <a:noFill/>
        </p:spPr>
        <p:txBody>
          <a:bodyPr wrap="none" rtlCol="0">
            <a:spAutoFit/>
          </a:bodyPr>
          <a:lstStyle/>
          <a:p>
            <a:r>
              <a:rPr lang="en-US" dirty="0"/>
              <a:t>Light Payload Range: 0-4000kg</a:t>
            </a:r>
          </a:p>
        </p:txBody>
      </p:sp>
      <p:sp>
        <p:nvSpPr>
          <p:cNvPr id="9" name="TextBox 8">
            <a:extLst>
              <a:ext uri="{FF2B5EF4-FFF2-40B4-BE49-F238E27FC236}">
                <a16:creationId xmlns:a16="http://schemas.microsoft.com/office/drawing/2014/main" id="{32BB0325-29B3-6376-3B24-6EA0DA424A13}"/>
              </a:ext>
            </a:extLst>
          </p:cNvPr>
          <p:cNvSpPr txBox="1"/>
          <p:nvPr/>
        </p:nvSpPr>
        <p:spPr>
          <a:xfrm>
            <a:off x="6437014" y="1382595"/>
            <a:ext cx="3630289" cy="369332"/>
          </a:xfrm>
          <a:prstGeom prst="rect">
            <a:avLst/>
          </a:prstGeom>
          <a:noFill/>
        </p:spPr>
        <p:txBody>
          <a:bodyPr wrap="none" rtlCol="0">
            <a:spAutoFit/>
          </a:bodyPr>
          <a:lstStyle/>
          <a:p>
            <a:r>
              <a:rPr lang="en-US" dirty="0"/>
              <a:t>Heavy Payload Range: 4000-10000kg</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94810"/>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After building, training, and testing the models this bar chart visualizes the Model Accuracy for each tested model</a:t>
            </a:r>
          </a:p>
          <a:p>
            <a:pPr>
              <a:lnSpc>
                <a:spcPct val="100000"/>
              </a:lnSpc>
              <a:spcBef>
                <a:spcPts val="1400"/>
              </a:spcBef>
            </a:pPr>
            <a:r>
              <a:rPr lang="en-US" sz="2200" dirty="0">
                <a:solidFill>
                  <a:schemeClr val="accent3">
                    <a:lumMod val="25000"/>
                  </a:schemeClr>
                </a:solidFill>
                <a:latin typeface="Abadi"/>
              </a:rPr>
              <a:t>We can see that while all retain a high (80%+) average accuracy, the </a:t>
            </a:r>
            <a:r>
              <a:rPr lang="en-US" sz="2200" dirty="0" err="1">
                <a:solidFill>
                  <a:schemeClr val="accent3">
                    <a:lumMod val="25000"/>
                  </a:schemeClr>
                </a:solidFill>
                <a:latin typeface="Abadi"/>
              </a:rPr>
              <a:t>DecisionTree</a:t>
            </a:r>
            <a:r>
              <a:rPr lang="en-US" sz="2200" dirty="0">
                <a:solidFill>
                  <a:schemeClr val="accent3">
                    <a:lumMod val="25000"/>
                  </a:schemeClr>
                </a:solidFill>
                <a:latin typeface="Abadi"/>
              </a:rPr>
              <a:t> model has the highest.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8" name="Picture 4">
            <a:extLst>
              <a:ext uri="{FF2B5EF4-FFF2-40B4-BE49-F238E27FC236}">
                <a16:creationId xmlns:a16="http://schemas.microsoft.com/office/drawing/2014/main" id="{D7A986B0-2CC3-7FE4-5BDD-FBDBD9D9F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507" y="1643204"/>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37373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model performs well on classifying True Negatives and True Positives but lacks predictive power when it comes to the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the model predicts 1/5</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of the landings as Successful that were failures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0" name="Picture 2">
            <a:extLst>
              <a:ext uri="{FF2B5EF4-FFF2-40B4-BE49-F238E27FC236}">
                <a16:creationId xmlns:a16="http://schemas.microsoft.com/office/drawing/2014/main" id="{2C2FE53B-C2C6-151D-D5A6-41A973AFD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1389698"/>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10732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lower the Payload Mass (kg) the higher the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Yearly Launch Success Rate increased steadily from 2013 to 2020 after which it began to fall off</a:t>
            </a:r>
          </a:p>
          <a:p>
            <a:pPr>
              <a:lnSpc>
                <a:spcPct val="100000"/>
              </a:lnSpc>
              <a:spcBef>
                <a:spcPts val="1400"/>
              </a:spcBef>
            </a:pPr>
            <a:r>
              <a:rPr lang="en-US" sz="2200" dirty="0">
                <a:solidFill>
                  <a:schemeClr val="accent3">
                    <a:lumMod val="25000"/>
                  </a:schemeClr>
                </a:solidFill>
                <a:latin typeface="Abadi" panose="020B0604020104020204" pitchFamily="34" charset="0"/>
              </a:rPr>
              <a:t>KSC LC-39A appears to be the most successful Launch Site</a:t>
            </a:r>
          </a:p>
          <a:p>
            <a:pPr>
              <a:lnSpc>
                <a:spcPct val="100000"/>
              </a:lnSpc>
              <a:spcBef>
                <a:spcPts val="1400"/>
              </a:spcBef>
            </a:pPr>
            <a:r>
              <a:rPr lang="en-US" sz="2200" dirty="0">
                <a:solidFill>
                  <a:schemeClr val="accent3">
                    <a:lumMod val="25000"/>
                  </a:schemeClr>
                </a:solidFill>
                <a:latin typeface="Abadi" panose="020B0604020104020204" pitchFamily="34" charset="0"/>
              </a:rPr>
              <a:t>Utilizing a </a:t>
            </a: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classifier is the best tested Machine Learning Algorithm for this predicting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and VLEO had the highest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432406"/>
            <a:ext cx="10515600" cy="4593168"/>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the SpaceX API </a:t>
            </a:r>
          </a:p>
          <a:p>
            <a:pPr lvl="1">
              <a:lnSpc>
                <a:spcPct val="120000"/>
              </a:lnSpc>
              <a:spcBef>
                <a:spcPts val="1400"/>
              </a:spcBef>
            </a:pPr>
            <a:r>
              <a:rPr lang="en-US" sz="7600" dirty="0">
                <a:solidFill>
                  <a:schemeClr val="bg2">
                    <a:lumMod val="50000"/>
                  </a:schemeClr>
                </a:solidFill>
                <a:latin typeface="Abadi"/>
              </a:rPr>
              <a:t>Data was also collected, using Web Scraping techniques,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(dummy coding) was applied to categorical feature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432406"/>
            <a:ext cx="10515600" cy="459316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bg2">
                    <a:lumMod val="50000"/>
                  </a:schemeClr>
                </a:solidFill>
                <a:latin typeface="Abadi"/>
              </a:rPr>
              <a:t>Split data into training and testing batches</a:t>
            </a:r>
          </a:p>
          <a:p>
            <a:pPr lvl="1">
              <a:lnSpc>
                <a:spcPct val="120000"/>
              </a:lnSpc>
              <a:spcBef>
                <a:spcPts val="1400"/>
              </a:spcBef>
            </a:pPr>
            <a:r>
              <a:rPr lang="en-US" sz="7600" dirty="0">
                <a:solidFill>
                  <a:schemeClr val="bg2">
                    <a:lumMod val="50000"/>
                  </a:schemeClr>
                </a:solidFill>
                <a:latin typeface="Abadi"/>
              </a:rPr>
              <a:t>Built models (Decision Tree, SVM, and Logistic Regression)</a:t>
            </a:r>
          </a:p>
          <a:p>
            <a:pPr lvl="1">
              <a:lnSpc>
                <a:spcPct val="120000"/>
              </a:lnSpc>
              <a:spcBef>
                <a:spcPts val="1400"/>
              </a:spcBef>
            </a:pPr>
            <a:r>
              <a:rPr lang="en-US" sz="7600" dirty="0">
                <a:solidFill>
                  <a:schemeClr val="bg2">
                    <a:lumMod val="50000"/>
                  </a:schemeClr>
                </a:solidFill>
                <a:latin typeface="Abadi"/>
              </a:rPr>
              <a:t>Utilized Cross Validation in a Grid Search style to check for best hyperparameters</a:t>
            </a:r>
          </a:p>
          <a:p>
            <a:pPr lvl="1">
              <a:lnSpc>
                <a:spcPct val="120000"/>
              </a:lnSpc>
              <a:spcBef>
                <a:spcPts val="1400"/>
              </a:spcBef>
            </a:pPr>
            <a:r>
              <a:rPr lang="en-US" sz="7600" dirty="0">
                <a:solidFill>
                  <a:schemeClr val="bg2">
                    <a:lumMod val="50000"/>
                  </a:schemeClr>
                </a:solidFill>
                <a:latin typeface="Abadi"/>
              </a:rPr>
              <a:t>Select model with best accuracy score </a:t>
            </a:r>
            <a:endParaRPr lang="en-US" sz="7200" dirty="0">
              <a:solidFill>
                <a:schemeClr val="bg2">
                  <a:lumMod val="50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733712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Method 1: SpaceX API and SQL </a:t>
            </a:r>
          </a:p>
          <a:p>
            <a:pPr lvl="1">
              <a:lnSpc>
                <a:spcPct val="100000"/>
              </a:lnSpc>
              <a:spcBef>
                <a:spcPts val="1400"/>
              </a:spcBef>
            </a:pPr>
            <a:r>
              <a:rPr lang="en-US" sz="1800" dirty="0">
                <a:solidFill>
                  <a:schemeClr val="accent3">
                    <a:lumMod val="25000"/>
                  </a:schemeClr>
                </a:solidFill>
                <a:latin typeface="Abadi" panose="020B0604020104020204" pitchFamily="34" charset="0"/>
              </a:rPr>
              <a:t>GET Request to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Decoded response as JSON Object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-&gt; Turn into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Necessary data cleaning (check for missing values and fill in missing data)</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Method 2: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Wikipedia Web Scraping for Falcon 9 launch records using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Objective: Extract launch records, parse the table objects, convert to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further analysis/visualization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to SpaceX API -&gt; Basic Wrangling/Formatting -&gt; Further filtering/cleaning to isolate necessary data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https://github.com/ATrapenard/IBM_AppliedDataScience_Capstone/blob/main/jupyter-labs-spacex-data-collection-api.ipynb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07833060-60F7-BC6D-95AD-756E3742C53A}"/>
              </a:ext>
            </a:extLst>
          </p:cNvPr>
          <p:cNvPicPr>
            <a:picLocks noChangeAspect="1"/>
          </p:cNvPicPr>
          <p:nvPr/>
        </p:nvPicPr>
        <p:blipFill>
          <a:blip r:embed="rId4"/>
          <a:stretch>
            <a:fillRect/>
          </a:stretch>
        </p:blipFill>
        <p:spPr>
          <a:xfrm>
            <a:off x="5910263" y="1800225"/>
            <a:ext cx="5461000" cy="858988"/>
          </a:xfrm>
          <a:prstGeom prst="rect">
            <a:avLst/>
          </a:prstGeom>
        </p:spPr>
      </p:pic>
      <p:pic>
        <p:nvPicPr>
          <p:cNvPr id="9" name="Picture 8">
            <a:extLst>
              <a:ext uri="{FF2B5EF4-FFF2-40B4-BE49-F238E27FC236}">
                <a16:creationId xmlns:a16="http://schemas.microsoft.com/office/drawing/2014/main" id="{FBB22ED1-E239-9D55-8A69-51CF8AAEB479}"/>
              </a:ext>
            </a:extLst>
          </p:cNvPr>
          <p:cNvPicPr>
            <a:picLocks noChangeAspect="1"/>
          </p:cNvPicPr>
          <p:nvPr/>
        </p:nvPicPr>
        <p:blipFill>
          <a:blip r:embed="rId5"/>
          <a:stretch>
            <a:fillRect/>
          </a:stretch>
        </p:blipFill>
        <p:spPr>
          <a:xfrm>
            <a:off x="5917668" y="2667151"/>
            <a:ext cx="5466949" cy="1183724"/>
          </a:xfrm>
          <a:prstGeom prst="rect">
            <a:avLst/>
          </a:prstGeom>
        </p:spPr>
      </p:pic>
      <p:pic>
        <p:nvPicPr>
          <p:cNvPr id="11" name="Picture 10">
            <a:extLst>
              <a:ext uri="{FF2B5EF4-FFF2-40B4-BE49-F238E27FC236}">
                <a16:creationId xmlns:a16="http://schemas.microsoft.com/office/drawing/2014/main" id="{24C10EF0-621B-4EB8-13F9-49B83D0F440D}"/>
              </a:ext>
            </a:extLst>
          </p:cNvPr>
          <p:cNvPicPr>
            <a:picLocks noChangeAspect="1"/>
          </p:cNvPicPr>
          <p:nvPr/>
        </p:nvPicPr>
        <p:blipFill>
          <a:blip r:embed="rId6"/>
          <a:stretch>
            <a:fillRect/>
          </a:stretch>
        </p:blipFill>
        <p:spPr>
          <a:xfrm>
            <a:off x="5896907" y="3850875"/>
            <a:ext cx="5460998" cy="2148288"/>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651</TotalTime>
  <Words>2157</Words>
  <Application>Microsoft Office PowerPoint</Application>
  <PresentationFormat>Widescreen</PresentationFormat>
  <Paragraphs>250</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Alan Trapenard</cp:lastModifiedBy>
  <cp:revision>210</cp:revision>
  <dcterms:created xsi:type="dcterms:W3CDTF">2021-04-29T18:58:34Z</dcterms:created>
  <dcterms:modified xsi:type="dcterms:W3CDTF">2024-01-30T18:01:57Z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